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72" r:id="rId23"/>
    <p:sldId id="379" r:id="rId24"/>
    <p:sldId id="365" r:id="rId25"/>
    <p:sldId id="374" r:id="rId26"/>
    <p:sldId id="386" r:id="rId27"/>
    <p:sldId id="387" r:id="rId28"/>
    <p:sldId id="376" r:id="rId29"/>
    <p:sldId id="383" r:id="rId30"/>
    <p:sldId id="384" r:id="rId31"/>
    <p:sldId id="380" r:id="rId32"/>
    <p:sldId id="377" r:id="rId33"/>
    <p:sldId id="320" r:id="rId34"/>
    <p:sldId id="323" r:id="rId35"/>
    <p:sldId id="329" r:id="rId36"/>
    <p:sldId id="330" r:id="rId37"/>
    <p:sldId id="360" r:id="rId38"/>
    <p:sldId id="354" r:id="rId39"/>
    <p:sldId id="385"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3" autoAdjust="0"/>
    <p:restoredTop sz="62943" autoAdjust="0"/>
  </p:normalViewPr>
  <p:slideViewPr>
    <p:cSldViewPr snapToGrid="0" snapToObjects="1">
      <p:cViewPr>
        <p:scale>
          <a:sx n="100" d="100"/>
          <a:sy n="100" d="100"/>
        </p:scale>
        <p:origin x="-76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05/05/2014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a:t>
            </a:r>
            <a:r>
              <a:rPr lang="en-US" sz="1200" kern="1200" dirty="0" smtClean="0">
                <a:solidFill>
                  <a:schemeClr val="tx1"/>
                </a:solidFill>
                <a:effectLst/>
                <a:latin typeface="+mn-lt"/>
                <a:ea typeface="+mn-ea"/>
                <a:cs typeface="+mn-cs"/>
              </a:rPr>
              <a:t>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a:t>
            </a:r>
            <a:r>
              <a:rPr lang="en-US" baseline="0" dirty="0" smtClean="0"/>
              <a:t>.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a:t>
            </a:r>
            <a:r>
              <a:rPr lang="en-US" sz="1200" kern="1200" baseline="0" dirty="0" smtClean="0">
                <a:solidFill>
                  <a:schemeClr val="tx1"/>
                </a:solidFill>
                <a:effectLst/>
                <a:latin typeface="+mn-lt"/>
                <a:ea typeface="+mn-ea"/>
                <a:cs typeface="+mn-cs"/>
              </a:rPr>
              <a:t>spots are genes red spots indicate genes for the </a:t>
            </a:r>
            <a:r>
              <a:rPr lang="en-US" sz="1200" kern="1200" baseline="0" dirty="0" smtClean="0">
                <a:solidFill>
                  <a:schemeClr val="tx1"/>
                </a:solidFill>
                <a:effectLst/>
                <a:latin typeface="+mn-lt"/>
                <a:ea typeface="+mn-ea"/>
                <a:cs typeface="+mn-cs"/>
              </a:rPr>
              <a:t>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a:t>
            </a:r>
            <a:r>
              <a:rPr lang="en-US" sz="1200" kern="1200" dirty="0" smtClean="0">
                <a:solidFill>
                  <a:schemeClr val="tx1"/>
                </a:solidFill>
                <a:effectLst/>
                <a:latin typeface="+mn-lt"/>
                <a:ea typeface="+mn-ea"/>
                <a:cs typeface="+mn-cs"/>
              </a:rPr>
              <a:t>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r>
              <a:rPr lang="en-US" sz="1200" kern="1200" baseline="0" dirty="0" smtClean="0">
                <a:solidFill>
                  <a:schemeClr val="tx1"/>
                </a:solidFill>
                <a:effectLst/>
                <a:latin typeface="+mn-lt"/>
                <a:ea typeface="+mn-ea"/>
                <a:cs typeface="+mn-cs"/>
              </a:rPr>
              <a:t> Some very virulent pathogens such as the potato late blight pathogen </a:t>
            </a:r>
            <a:r>
              <a:rPr lang="en-US" sz="1200" kern="1200" baseline="0" dirty="0" err="1" smtClean="0">
                <a:solidFill>
                  <a:schemeClr val="tx1"/>
                </a:solidFill>
                <a:effectLst/>
                <a:latin typeface="+mn-lt"/>
                <a:ea typeface="+mn-ea"/>
                <a:cs typeface="+mn-cs"/>
              </a:rPr>
              <a:t>P.infestans</a:t>
            </a:r>
            <a:r>
              <a:rPr lang="en-US" sz="1200" kern="1200" baseline="0" dirty="0" smtClean="0">
                <a:solidFill>
                  <a:schemeClr val="tx1"/>
                </a:solidFill>
                <a:effectLst/>
                <a:latin typeface="+mn-lt"/>
                <a:ea typeface="+mn-ea"/>
                <a:cs typeface="+mn-cs"/>
              </a:rPr>
              <a:t> that seem to have very fast evolving effectors keep these in a gene sparse part of the genome that seems to be evolving more quickly and potentially adds to their ability to switch or out compete hosts.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r>
              <a:rPr lang="en-US" sz="1200" kern="1200" baseline="0" dirty="0" err="1" smtClean="0">
                <a:solidFill>
                  <a:schemeClr val="tx1"/>
                </a:solidFill>
                <a:effectLst/>
                <a:latin typeface="+mn-lt"/>
                <a:ea typeface="+mn-ea"/>
                <a:cs typeface="+mn-cs"/>
              </a:rPr>
              <a:t>obserbe</a:t>
            </a:r>
            <a:r>
              <a:rPr lang="en-US" sz="1200" kern="1200" baseline="0" dirty="0" smtClean="0">
                <a:solidFill>
                  <a:schemeClr val="tx1"/>
                </a:solidFill>
                <a:effectLst/>
                <a:latin typeface="+mn-lt"/>
                <a:ea typeface="+mn-ea"/>
                <a:cs typeface="+mn-cs"/>
              </a:rPr>
              <a:t> this in the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25</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26</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30</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33</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a:t>
            </a:r>
            <a:r>
              <a:rPr lang="en-US" baseline="0" dirty="0" smtClean="0"/>
              <a:t>thousand unique players in 126 different countries</a:t>
            </a:r>
          </a:p>
          <a:p>
            <a:r>
              <a:rPr lang="en-US" baseline="0" dirty="0" smtClean="0"/>
              <a:t>With more than 100 playing </a:t>
            </a:r>
            <a:r>
              <a:rPr lang="en-US" baseline="0" dirty="0" smtClean="0"/>
              <a:t>simultaneously</a:t>
            </a:r>
            <a:endParaRPr lang="en-US" baseline="0" dirty="0" smtClean="0"/>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37</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t>
            </a:r>
            <a:r>
              <a:rPr lang="en-US" dirty="0" smtClean="0"/>
              <a:t>our</a:t>
            </a:r>
            <a:r>
              <a:rPr lang="en-US" baseline="0" dirty="0" smtClean="0"/>
              <a:t> project</a:t>
            </a:r>
            <a:r>
              <a:rPr lang="en-US" dirty="0" smtClean="0"/>
              <a:t> </a:t>
            </a:r>
            <a:r>
              <a:rPr lang="en-US" dirty="0" smtClean="0"/>
              <a:t>had started rolling well enough, </a:t>
            </a:r>
            <a:r>
              <a:rPr lang="en-US" baseline="0" dirty="0" smtClean="0"/>
              <a:t>a </a:t>
            </a:r>
            <a:r>
              <a:rPr lang="en-US" baseline="0" dirty="0" smtClean="0"/>
              <a:t>large consortium, called </a:t>
            </a:r>
            <a:r>
              <a:rPr lang="en-US" baseline="0" dirty="0" err="1" smtClean="0"/>
              <a:t>Nornex</a:t>
            </a:r>
            <a:r>
              <a:rPr lang="en-US" baseline="0" dirty="0" smtClean="0"/>
              <a:t> raised itself into being. </a:t>
            </a:r>
            <a:r>
              <a:rPr lang="en-US" baseline="0" dirty="0" smtClean="0"/>
              <a:t>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38</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Crowdsourcing 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39</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05/05/2014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05/05/2014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05/05/2014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05/05/2014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05/05/2014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1" Type="http://schemas.openxmlformats.org/officeDocument/2006/relationships/image" Target="../media/image65.gif"/><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www.fera.defra.gov.uk/" TargetMode="External"/><Relationship Id="rId9" Type="http://schemas.openxmlformats.org/officeDocument/2006/relationships/image" Target="../media/image63.gif"/><Relationship Id="rId10" Type="http://schemas.openxmlformats.org/officeDocument/2006/relationships/image" Target="../media/image6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www.fera.defra.gov.uk/" TargetMode="External"/><Relationship Id="rId8" Type="http://schemas.openxmlformats.org/officeDocument/2006/relationships/image" Target="../media/image63.gif"/><Relationship Id="rId9" Type="http://schemas.openxmlformats.org/officeDocument/2006/relationships/image" Target="../media/image62.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1.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endParaRPr lang="en-US" sz="3600" dirty="0" smtClean="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a:t>
            </a:r>
            <a:r>
              <a:rPr lang="en-US" sz="2000" dirty="0" smtClean="0">
                <a:latin typeface="Delicious-Roman"/>
                <a:cs typeface="Delicious-Roman"/>
              </a:rPr>
              <a:t>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19825</TotalTime>
  <Words>5531</Words>
  <Application>Microsoft Macintosh PowerPoint</Application>
  <PresentationFormat>On-screen Show (4:3)</PresentationFormat>
  <Paragraphs>486</Paragraphs>
  <Slides>44</Slides>
  <Notes>44</Notes>
  <HiddenSlides>5</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280</cp:revision>
  <cp:lastPrinted>2013-10-24T09:30:34Z</cp:lastPrinted>
  <dcterms:created xsi:type="dcterms:W3CDTF">2013-08-26T11:00:30Z</dcterms:created>
  <dcterms:modified xsi:type="dcterms:W3CDTF">2014-05-05T19:44:04Z</dcterms:modified>
</cp:coreProperties>
</file>